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9" r:id="rId3"/>
    <p:sldId id="274" r:id="rId4"/>
    <p:sldId id="275" r:id="rId5"/>
    <p:sldId id="286" r:id="rId6"/>
    <p:sldId id="270" r:id="rId7"/>
    <p:sldId id="271" r:id="rId8"/>
    <p:sldId id="272" r:id="rId9"/>
    <p:sldId id="273" r:id="rId10"/>
    <p:sldId id="287" r:id="rId11"/>
    <p:sldId id="276" r:id="rId12"/>
    <p:sldId id="277" r:id="rId13"/>
    <p:sldId id="278" r:id="rId14"/>
    <p:sldId id="290" r:id="rId15"/>
    <p:sldId id="260" r:id="rId16"/>
    <p:sldId id="261" r:id="rId17"/>
    <p:sldId id="291" r:id="rId18"/>
    <p:sldId id="257" r:id="rId19"/>
    <p:sldId id="258" r:id="rId20"/>
    <p:sldId id="259" r:id="rId21"/>
    <p:sldId id="292" r:id="rId22"/>
    <p:sldId id="263" r:id="rId23"/>
    <p:sldId id="264" r:id="rId24"/>
    <p:sldId id="265" r:id="rId25"/>
    <p:sldId id="289" r:id="rId26"/>
    <p:sldId id="267" r:id="rId27"/>
    <p:sldId id="268" r:id="rId28"/>
    <p:sldId id="269" r:id="rId29"/>
    <p:sldId id="293" r:id="rId30"/>
    <p:sldId id="294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91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EF293B2-6E27-409D-B6EB-A5BD8765B02F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1CD288-4081-4DDD-BB4A-3CC620DFF9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93B2-6E27-409D-B6EB-A5BD8765B02F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D288-4081-4DDD-BB4A-3CC620DFF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93B2-6E27-409D-B6EB-A5BD8765B02F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1CD288-4081-4DDD-BB4A-3CC620DFF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93B2-6E27-409D-B6EB-A5BD8765B02F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D288-4081-4DDD-BB4A-3CC620DFF9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F293B2-6E27-409D-B6EB-A5BD8765B02F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1CD288-4081-4DDD-BB4A-3CC620DFF9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93B2-6E27-409D-B6EB-A5BD8765B02F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D288-4081-4DDD-BB4A-3CC620DFF9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93B2-6E27-409D-B6EB-A5BD8765B02F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D288-4081-4DDD-BB4A-3CC620DFF9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93B2-6E27-409D-B6EB-A5BD8765B02F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D288-4081-4DDD-BB4A-3CC620DFF9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93B2-6E27-409D-B6EB-A5BD8765B02F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D288-4081-4DDD-BB4A-3CC620DFF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93B2-6E27-409D-B6EB-A5BD8765B02F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1CD288-4081-4DDD-BB4A-3CC620DFF9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93B2-6E27-409D-B6EB-A5BD8765B02F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D288-4081-4DDD-BB4A-3CC620DFF9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EF293B2-6E27-409D-B6EB-A5BD8765B02F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71CD288-4081-4DDD-BB4A-3CC620DFF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4"/>
        </a:buClr>
        <a:buFont typeface="Wingdings 2" pitchFamily="18" charset="2"/>
        <a:buChar char=""/>
        <a:defRPr sz="2600" kern="1200" spc="150" baseline="0">
          <a:solidFill>
            <a:srgbClr val="FFFFFF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2400" kern="1200" spc="100" baseline="0">
          <a:solidFill>
            <a:srgbClr val="FFFFFF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2200" kern="1200" spc="100" baseline="0">
          <a:solidFill>
            <a:srgbClr val="FFFFFF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800" kern="1200" spc="100" baseline="0">
          <a:solidFill>
            <a:srgbClr val="FFFFFF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971800"/>
            <a:ext cx="6705600" cy="914400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/>
              <a:t>An Evening with your Pharmacists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828800"/>
            <a:ext cx="6896954" cy="1828800"/>
          </a:xfrm>
        </p:spPr>
        <p:txBody>
          <a:bodyPr/>
          <a:lstStyle/>
          <a:p>
            <a:pPr algn="ctr"/>
            <a:r>
              <a:rPr lang="en-US" sz="6500" dirty="0" smtClean="0"/>
              <a:t>Mended</a:t>
            </a:r>
            <a:r>
              <a:rPr lang="en-US" sz="6500" dirty="0"/>
              <a:t> </a:t>
            </a:r>
            <a:r>
              <a:rPr lang="en-US" sz="6500" dirty="0" smtClean="0"/>
              <a:t>Hearts </a:t>
            </a:r>
            <a:endParaRPr lang="en-US" sz="6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0921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0"/>
            <a:ext cx="8382000" cy="2209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715089" y="3429000"/>
            <a:ext cx="5334000" cy="914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Specialty Practice Pharmacist 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Acute Coronary Syndromes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81689" y="2209800"/>
            <a:ext cx="8763000" cy="1371600"/>
          </a:xfrm>
        </p:spPr>
        <p:txBody>
          <a:bodyPr/>
          <a:lstStyle/>
          <a:p>
            <a:r>
              <a:rPr lang="en-US" sz="5000" dirty="0" smtClean="0"/>
              <a:t>Danielle </a:t>
            </a:r>
            <a:r>
              <a:rPr lang="en-US" sz="5000" dirty="0" err="1" smtClean="0"/>
              <a:t>Blais</a:t>
            </a:r>
            <a:r>
              <a:rPr lang="en-US" sz="5000" dirty="0" smtClean="0"/>
              <a:t>, Pharm D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5129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64792"/>
            <a:ext cx="8407893" cy="4407408"/>
          </a:xfrm>
        </p:spPr>
        <p:txBody>
          <a:bodyPr/>
          <a:lstStyle/>
          <a:p>
            <a:r>
              <a:rPr lang="en-US" dirty="0" smtClean="0"/>
              <a:t>Leading cause of death in  both men and women </a:t>
            </a:r>
          </a:p>
          <a:p>
            <a:r>
              <a:rPr lang="en-US" dirty="0" smtClean="0"/>
              <a:t>Risk factors 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Smoking</a:t>
            </a:r>
          </a:p>
          <a:p>
            <a:pPr lvl="1"/>
            <a:r>
              <a:rPr lang="en-US" dirty="0" smtClean="0"/>
              <a:t>Diabetes</a:t>
            </a:r>
          </a:p>
          <a:p>
            <a:pPr lvl="1"/>
            <a:r>
              <a:rPr lang="en-US" dirty="0" smtClean="0"/>
              <a:t>High blood pressure</a:t>
            </a:r>
          </a:p>
          <a:p>
            <a:pPr lvl="1"/>
            <a:r>
              <a:rPr lang="en-US" dirty="0" smtClean="0"/>
              <a:t>High cholesterol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5847"/>
            <a:ext cx="9144000" cy="1054394"/>
          </a:xfrm>
        </p:spPr>
        <p:txBody>
          <a:bodyPr/>
          <a:lstStyle/>
          <a:p>
            <a:r>
              <a:rPr lang="en-US" dirty="0" smtClean="0"/>
              <a:t>Coronary Artery disease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webmd.com/dtmcms/live/webmd/consumer_assets/site_images/media/medical/hw/h9991269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9967" r="-9967"/>
          <a:stretch>
            <a:fillRect/>
          </a:stretch>
        </p:blipFill>
        <p:spPr bwMode="auto">
          <a:xfrm>
            <a:off x="355107" y="1828800"/>
            <a:ext cx="8407893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5847"/>
            <a:ext cx="8839200" cy="1054394"/>
          </a:xfrm>
        </p:spPr>
        <p:txBody>
          <a:bodyPr/>
          <a:lstStyle/>
          <a:p>
            <a:r>
              <a:rPr lang="en-US" dirty="0" smtClean="0"/>
              <a:t>Coronary Artery Disease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keep your Stent open</a:t>
            </a:r>
          </a:p>
          <a:p>
            <a:pPr lvl="1"/>
            <a:r>
              <a:rPr lang="en-US" dirty="0" smtClean="0"/>
              <a:t>Aspirin 81 mg daily </a:t>
            </a:r>
          </a:p>
          <a:p>
            <a:pPr lvl="2"/>
            <a:r>
              <a:rPr lang="en-US" dirty="0" smtClean="0"/>
              <a:t>FOR LIFE</a:t>
            </a:r>
          </a:p>
          <a:p>
            <a:pPr lvl="1"/>
            <a:r>
              <a:rPr lang="en-US" dirty="0" smtClean="0"/>
              <a:t>Clopidogrel (Plavix) 75 mg daily</a:t>
            </a:r>
          </a:p>
          <a:p>
            <a:pPr lvl="2"/>
            <a:r>
              <a:rPr lang="en-US" dirty="0" smtClean="0"/>
              <a:t>Depends on the type of stent </a:t>
            </a:r>
          </a:p>
          <a:p>
            <a:r>
              <a:rPr lang="en-US" dirty="0" smtClean="0"/>
              <a:t>Side effects- bleeding </a:t>
            </a:r>
          </a:p>
          <a:p>
            <a:r>
              <a:rPr lang="en-US" dirty="0" smtClean="0"/>
              <a:t>Take your medication daily </a:t>
            </a:r>
          </a:p>
          <a:p>
            <a:r>
              <a:rPr lang="en-US" dirty="0" smtClean="0"/>
              <a:t>Do not stop taking unless directed by your  Cardiologist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 your Stent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0921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2286000"/>
            <a:ext cx="8534400" cy="2209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715089" y="3276600"/>
            <a:ext cx="5334000" cy="914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Specialty Practice Pharmacist 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Cardiology/Cardio-thoracic Surgery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05489" y="2133600"/>
            <a:ext cx="8962311" cy="1371600"/>
          </a:xfrm>
        </p:spPr>
        <p:txBody>
          <a:bodyPr/>
          <a:lstStyle/>
          <a:p>
            <a:r>
              <a:rPr lang="en-US" sz="4700" dirty="0" smtClean="0"/>
              <a:t>Pamela </a:t>
            </a:r>
            <a:r>
              <a:rPr lang="en-US" sz="4700" dirty="0" err="1" smtClean="0"/>
              <a:t>burcham</a:t>
            </a:r>
            <a:r>
              <a:rPr lang="en-US" sz="4700" dirty="0" smtClean="0"/>
              <a:t>, Pharm D </a:t>
            </a:r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5129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Makes you at risk for a heart attack</a:t>
            </a:r>
          </a:p>
          <a:p>
            <a:r>
              <a:rPr lang="en-US" dirty="0" smtClean="0"/>
              <a:t>Good cholesterol – HDL</a:t>
            </a:r>
          </a:p>
          <a:p>
            <a:r>
              <a:rPr lang="en-US" dirty="0" smtClean="0"/>
              <a:t>Bad cholesterol – LDL</a:t>
            </a:r>
          </a:p>
          <a:p>
            <a:r>
              <a:rPr lang="en-US" dirty="0" err="1" smtClean="0"/>
              <a:t>Statins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torvastatin</a:t>
            </a:r>
            <a:r>
              <a:rPr lang="en-US" dirty="0" smtClean="0"/>
              <a:t> (Lipitor)</a:t>
            </a:r>
          </a:p>
          <a:p>
            <a:pPr lvl="1"/>
            <a:r>
              <a:rPr lang="en-US" dirty="0" err="1" smtClean="0"/>
              <a:t>Lovastatin</a:t>
            </a:r>
            <a:r>
              <a:rPr lang="en-US" dirty="0" smtClean="0"/>
              <a:t> (</a:t>
            </a:r>
            <a:r>
              <a:rPr lang="en-US" dirty="0" err="1" smtClean="0"/>
              <a:t>Mevacor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Simvastatin</a:t>
            </a:r>
            <a:r>
              <a:rPr lang="en-US" dirty="0" smtClean="0"/>
              <a:t> (</a:t>
            </a:r>
            <a:r>
              <a:rPr lang="en-US" dirty="0" err="1" smtClean="0"/>
              <a:t>Zocor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Rosuvastatin</a:t>
            </a:r>
            <a:r>
              <a:rPr lang="en-US" dirty="0" smtClean="0"/>
              <a:t> (</a:t>
            </a:r>
            <a:r>
              <a:rPr lang="en-US" dirty="0" err="1" smtClean="0"/>
              <a:t>Crestor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Pravastatin</a:t>
            </a:r>
            <a:r>
              <a:rPr lang="en-US" dirty="0" smtClean="0"/>
              <a:t> (</a:t>
            </a:r>
            <a:r>
              <a:rPr lang="en-US" dirty="0" err="1" smtClean="0"/>
              <a:t>Pravachol</a:t>
            </a:r>
            <a:r>
              <a:rPr lang="en-US" dirty="0" smtClean="0"/>
              <a:t>)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Cholesterol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Side effects:</a:t>
            </a:r>
          </a:p>
          <a:p>
            <a:pPr lvl="1"/>
            <a:r>
              <a:rPr lang="en-US" dirty="0" smtClean="0"/>
              <a:t>Muscle pains </a:t>
            </a:r>
          </a:p>
          <a:p>
            <a:pPr lvl="1"/>
            <a:r>
              <a:rPr lang="en-US" dirty="0" smtClean="0"/>
              <a:t>Stomach bloating</a:t>
            </a:r>
          </a:p>
          <a:p>
            <a:r>
              <a:rPr lang="en-US" dirty="0" smtClean="0"/>
              <a:t>Drug interactions : </a:t>
            </a:r>
          </a:p>
          <a:p>
            <a:pPr lvl="1"/>
            <a:r>
              <a:rPr lang="en-US" dirty="0" err="1" smtClean="0"/>
              <a:t>Amiodarone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Blood thinners</a:t>
            </a:r>
          </a:p>
          <a:p>
            <a:pPr lvl="1"/>
            <a:r>
              <a:rPr lang="en-US" dirty="0" smtClean="0"/>
              <a:t>Seizure medications </a:t>
            </a:r>
          </a:p>
          <a:p>
            <a:pPr lvl="1"/>
            <a:r>
              <a:rPr lang="en-US" dirty="0" smtClean="0"/>
              <a:t>Antidepressants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watch out for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0921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2286000"/>
            <a:ext cx="8534400" cy="2209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715089" y="3276600"/>
            <a:ext cx="5334000" cy="914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Specialty Practice Pharmacist 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Heart Failure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05489" y="2133600"/>
            <a:ext cx="8962311" cy="1371600"/>
          </a:xfrm>
        </p:spPr>
        <p:txBody>
          <a:bodyPr/>
          <a:lstStyle/>
          <a:p>
            <a:r>
              <a:rPr lang="en-US" sz="4500" dirty="0" smtClean="0"/>
              <a:t>Kerry </a:t>
            </a:r>
            <a:r>
              <a:rPr lang="en-US" sz="4500" dirty="0" err="1" smtClean="0"/>
              <a:t>pickworth</a:t>
            </a:r>
            <a:r>
              <a:rPr lang="en-US" sz="4500" dirty="0" smtClean="0"/>
              <a:t>, Pharm D 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3301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f-ablation.org/pappone/wp-content/uploads/2009/11/cuore-dilatato-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087" r="463" b="1534"/>
          <a:stretch/>
        </p:blipFill>
        <p:spPr bwMode="auto">
          <a:xfrm>
            <a:off x="1569936" y="2061524"/>
            <a:ext cx="6068071" cy="4339276"/>
          </a:xfrm>
          <a:prstGeom prst="rect">
            <a:avLst/>
          </a:prstGeom>
          <a:noFill/>
          <a:ln w="76200" cmpd="sng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failure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Drugs which make the heart pump more effectively </a:t>
            </a:r>
          </a:p>
          <a:p>
            <a:pPr lvl="1"/>
            <a:r>
              <a:rPr lang="en-US" dirty="0" err="1" smtClean="0"/>
              <a:t>Enalapril</a:t>
            </a:r>
            <a:r>
              <a:rPr lang="en-US" dirty="0" smtClean="0"/>
              <a:t>, </a:t>
            </a:r>
            <a:r>
              <a:rPr lang="en-US" dirty="0" err="1" smtClean="0"/>
              <a:t>Lisinopril</a:t>
            </a:r>
            <a:r>
              <a:rPr lang="en-US" dirty="0" smtClean="0"/>
              <a:t>, </a:t>
            </a:r>
            <a:r>
              <a:rPr lang="en-US" dirty="0" err="1" smtClean="0"/>
              <a:t>Valsartan</a:t>
            </a:r>
            <a:r>
              <a:rPr lang="en-US" dirty="0" smtClean="0"/>
              <a:t> (</a:t>
            </a:r>
            <a:r>
              <a:rPr lang="en-US" dirty="0" err="1" smtClean="0"/>
              <a:t>Diovan</a:t>
            </a:r>
            <a:r>
              <a:rPr lang="en-US" dirty="0" smtClean="0"/>
              <a:t>), </a:t>
            </a:r>
            <a:r>
              <a:rPr lang="en-US" dirty="0" err="1" smtClean="0"/>
              <a:t>Losartan</a:t>
            </a:r>
            <a:r>
              <a:rPr lang="en-US" dirty="0" smtClean="0"/>
              <a:t> (</a:t>
            </a:r>
            <a:r>
              <a:rPr lang="en-US" dirty="0" err="1" smtClean="0"/>
              <a:t>Cozaar</a:t>
            </a:r>
            <a:r>
              <a:rPr lang="en-US" dirty="0" smtClean="0"/>
              <a:t>) </a:t>
            </a:r>
          </a:p>
          <a:p>
            <a:pPr lvl="1"/>
            <a:r>
              <a:rPr lang="en-US" dirty="0" err="1" smtClean="0"/>
              <a:t>Metoprolol</a:t>
            </a:r>
            <a:r>
              <a:rPr lang="en-US" dirty="0" smtClean="0"/>
              <a:t> XL (</a:t>
            </a:r>
            <a:r>
              <a:rPr lang="en-US" dirty="0" err="1" smtClean="0"/>
              <a:t>Toprol</a:t>
            </a:r>
            <a:r>
              <a:rPr lang="en-US" dirty="0" smtClean="0"/>
              <a:t> XL), </a:t>
            </a:r>
            <a:r>
              <a:rPr lang="en-US" dirty="0" err="1" smtClean="0"/>
              <a:t>Carvedilol</a:t>
            </a:r>
            <a:r>
              <a:rPr lang="en-US" dirty="0" smtClean="0"/>
              <a:t> (</a:t>
            </a:r>
            <a:r>
              <a:rPr lang="en-US" dirty="0" err="1" smtClean="0"/>
              <a:t>Coreg</a:t>
            </a:r>
            <a:r>
              <a:rPr lang="en-US" dirty="0" smtClean="0"/>
              <a:t>) </a:t>
            </a:r>
          </a:p>
          <a:p>
            <a:r>
              <a:rPr lang="en-US" dirty="0" smtClean="0"/>
              <a:t>Drugs which improve the symptoms </a:t>
            </a:r>
          </a:p>
          <a:p>
            <a:pPr lvl="1"/>
            <a:r>
              <a:rPr lang="en-US" dirty="0" smtClean="0"/>
              <a:t>Diuretics ( water pills ) </a:t>
            </a:r>
          </a:p>
          <a:p>
            <a:pPr lvl="2"/>
            <a:r>
              <a:rPr lang="en-US" dirty="0" err="1" smtClean="0"/>
              <a:t>Furosemide</a:t>
            </a:r>
            <a:r>
              <a:rPr lang="en-US" dirty="0" smtClean="0"/>
              <a:t> (</a:t>
            </a:r>
            <a:r>
              <a:rPr lang="en-US" dirty="0" err="1" smtClean="0"/>
              <a:t>Lasix</a:t>
            </a:r>
            <a:r>
              <a:rPr lang="en-US" dirty="0" smtClean="0"/>
              <a:t>) , </a:t>
            </a:r>
            <a:r>
              <a:rPr lang="en-US" dirty="0" err="1" smtClean="0"/>
              <a:t>Torsemide</a:t>
            </a:r>
            <a:r>
              <a:rPr lang="en-US" dirty="0" smtClean="0"/>
              <a:t> (</a:t>
            </a:r>
            <a:r>
              <a:rPr lang="en-US" dirty="0" err="1" smtClean="0"/>
              <a:t>Demadex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 used to treat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0921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0"/>
            <a:ext cx="8382000" cy="2209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715089" y="3429000"/>
            <a:ext cx="5334000" cy="914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Specialty Practice Pharmacist 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Electrophysiology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04800" y="2209800"/>
            <a:ext cx="8305801" cy="1371600"/>
          </a:xfrm>
        </p:spPr>
        <p:txBody>
          <a:bodyPr/>
          <a:lstStyle/>
          <a:p>
            <a:r>
              <a:rPr lang="en-US" sz="6000" dirty="0" smtClean="0"/>
              <a:t>Mike Boyd, </a:t>
            </a:r>
            <a:r>
              <a:rPr lang="en-US" sz="6000" dirty="0" err="1" smtClean="0"/>
              <a:t>Pharm</a:t>
            </a:r>
            <a:r>
              <a:rPr lang="en-US" sz="6000" dirty="0" smtClean="0"/>
              <a:t> D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 yourself daily </a:t>
            </a:r>
          </a:p>
          <a:p>
            <a:r>
              <a:rPr lang="en-US" dirty="0" smtClean="0"/>
              <a:t>If weight </a:t>
            </a:r>
            <a:r>
              <a:rPr lang="en-US" dirty="0" smtClean="0">
                <a:latin typeface="Arial"/>
                <a:cs typeface="Arial"/>
              </a:rPr>
              <a:t>↑ </a:t>
            </a:r>
            <a:r>
              <a:rPr lang="en-US" dirty="0" smtClean="0">
                <a:cs typeface="Arial"/>
              </a:rPr>
              <a:t>by 2-3 lbs /day or 5 lbs /wk</a:t>
            </a:r>
          </a:p>
          <a:p>
            <a:r>
              <a:rPr lang="en-US" dirty="0" smtClean="0">
                <a:cs typeface="Arial"/>
              </a:rPr>
              <a:t>Watch you liquid intake </a:t>
            </a:r>
          </a:p>
          <a:p>
            <a:r>
              <a:rPr lang="en-US" dirty="0" smtClean="0">
                <a:cs typeface="Arial"/>
              </a:rPr>
              <a:t>Restrict your salt intake </a:t>
            </a:r>
          </a:p>
          <a:p>
            <a:r>
              <a:rPr lang="en-US" dirty="0" smtClean="0">
                <a:cs typeface="Arial"/>
              </a:rPr>
              <a:t>May need potassium  and magnesium supplements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Pills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0921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0"/>
            <a:ext cx="8382000" cy="2209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715089" y="3429000"/>
            <a:ext cx="5334000" cy="914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Cardiology Pharmacy Resident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81689" y="2286000"/>
            <a:ext cx="8763000" cy="1371600"/>
          </a:xfrm>
        </p:spPr>
        <p:txBody>
          <a:bodyPr/>
          <a:lstStyle/>
          <a:p>
            <a:r>
              <a:rPr lang="en-US" sz="5500" dirty="0" err="1" smtClean="0"/>
              <a:t>Sajni</a:t>
            </a:r>
            <a:r>
              <a:rPr lang="en-US" sz="5500" dirty="0" smtClean="0"/>
              <a:t> </a:t>
            </a:r>
            <a:r>
              <a:rPr lang="en-US" sz="5500" dirty="0" err="1" smtClean="0"/>
              <a:t>patel</a:t>
            </a:r>
            <a:r>
              <a:rPr lang="en-US" sz="5500" dirty="0" smtClean="0"/>
              <a:t>, Pharm D 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32260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828800"/>
            <a:ext cx="5257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Acetaminophen (Tylenol)</a:t>
            </a:r>
          </a:p>
          <a:p>
            <a:pPr lvl="1"/>
            <a:r>
              <a:rPr lang="en-US" dirty="0" smtClean="0"/>
              <a:t>Dose </a:t>
            </a:r>
          </a:p>
          <a:p>
            <a:pPr lvl="2"/>
            <a:r>
              <a:rPr lang="en-US" dirty="0" smtClean="0"/>
              <a:t>325-650 mg every 4-6 hours</a:t>
            </a:r>
          </a:p>
          <a:p>
            <a:pPr lvl="2"/>
            <a:r>
              <a:rPr lang="en-US" dirty="0" smtClean="0"/>
              <a:t>Maximum of 4,000 mg per day</a:t>
            </a:r>
            <a:endParaRPr lang="en-US" sz="1500" dirty="0" smtClean="0"/>
          </a:p>
          <a:p>
            <a:r>
              <a:rPr lang="en-US" dirty="0" smtClean="0"/>
              <a:t>Aspirin</a:t>
            </a:r>
          </a:p>
          <a:p>
            <a:pPr lvl="1"/>
            <a:r>
              <a:rPr lang="en-US" dirty="0" smtClean="0"/>
              <a:t>Dose</a:t>
            </a:r>
          </a:p>
          <a:p>
            <a:pPr lvl="2"/>
            <a:r>
              <a:rPr lang="en-US" dirty="0" smtClean="0"/>
              <a:t>325-650 mg every 4-6 hours</a:t>
            </a:r>
          </a:p>
          <a:p>
            <a:pPr lvl="1"/>
            <a:r>
              <a:rPr lang="en-US" dirty="0" smtClean="0"/>
              <a:t>Side Effects</a:t>
            </a:r>
          </a:p>
          <a:p>
            <a:pPr lvl="2"/>
            <a:r>
              <a:rPr lang="en-US" dirty="0" smtClean="0"/>
              <a:t>Bleeding</a:t>
            </a:r>
          </a:p>
          <a:p>
            <a:pPr lvl="2"/>
            <a:r>
              <a:rPr lang="en-US" dirty="0" smtClean="0"/>
              <a:t>Upset stomach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219200"/>
          </a:xfrm>
        </p:spPr>
        <p:txBody>
          <a:bodyPr/>
          <a:lstStyle/>
          <a:p>
            <a:r>
              <a:rPr lang="en-US" dirty="0" smtClean="0"/>
              <a:t>Aches, Pains, and Fevers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20812" b="25134"/>
          <a:stretch/>
        </p:blipFill>
        <p:spPr>
          <a:xfrm>
            <a:off x="5791200" y="2066470"/>
            <a:ext cx="2943606" cy="1591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20253" b="15825"/>
          <a:stretch/>
        </p:blipFill>
        <p:spPr>
          <a:xfrm>
            <a:off x="5715000" y="4495800"/>
            <a:ext cx="2943606" cy="15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9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209800"/>
            <a:ext cx="3973579" cy="26117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63" y="1774884"/>
            <a:ext cx="4777637" cy="386391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Non-Steroidal Anti-inflammatory Drugs (NSAIDs)</a:t>
            </a:r>
          </a:p>
          <a:p>
            <a:pPr lvl="1"/>
            <a:r>
              <a:rPr lang="en-US" sz="2200" dirty="0" smtClean="0"/>
              <a:t>Ibuprofen (Motrin, Advil)</a:t>
            </a:r>
          </a:p>
          <a:p>
            <a:pPr lvl="1"/>
            <a:r>
              <a:rPr lang="en-US" sz="2200" dirty="0" smtClean="0"/>
              <a:t>Naproxen (Aleve)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Do Not Use </a:t>
            </a:r>
            <a:endParaRPr lang="en-US" dirty="0"/>
          </a:p>
        </p:txBody>
      </p:sp>
      <p:sp>
        <p:nvSpPr>
          <p:cNvPr id="6" name="&quot;No&quot; Symbol 5"/>
          <p:cNvSpPr/>
          <p:nvPr/>
        </p:nvSpPr>
        <p:spPr>
          <a:xfrm>
            <a:off x="4823142" y="1854340"/>
            <a:ext cx="4044872" cy="3327260"/>
          </a:xfrm>
          <a:prstGeom prst="noSmoking">
            <a:avLst>
              <a:gd name="adj" fmla="val 736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9299" b="11738"/>
          <a:stretch/>
        </p:blipFill>
        <p:spPr>
          <a:xfrm>
            <a:off x="685800" y="4365470"/>
            <a:ext cx="2964063" cy="180673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59978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 dirty="0"/>
              <a:t>Why?</a:t>
            </a:r>
          </a:p>
          <a:p>
            <a:pPr lvl="1"/>
            <a:r>
              <a:rPr lang="en-US" sz="2600" dirty="0"/>
              <a:t>Damages the kidneys</a:t>
            </a:r>
          </a:p>
          <a:p>
            <a:pPr lvl="1"/>
            <a:r>
              <a:rPr lang="en-US" sz="2600" dirty="0"/>
              <a:t>Increased risk of heart attack and stroke</a:t>
            </a:r>
          </a:p>
          <a:p>
            <a:pPr lvl="1"/>
            <a:r>
              <a:rPr lang="en-US" sz="2600" dirty="0"/>
              <a:t>Can increase blood pressure</a:t>
            </a:r>
          </a:p>
          <a:p>
            <a:pPr lvl="1"/>
            <a:r>
              <a:rPr lang="en-US" sz="2600" dirty="0"/>
              <a:t>Can interact with many medications, including:</a:t>
            </a:r>
          </a:p>
          <a:p>
            <a:pPr lvl="2"/>
            <a:r>
              <a:rPr lang="en-US" sz="2200" dirty="0"/>
              <a:t>Warfarin (Coumadin)</a:t>
            </a:r>
          </a:p>
          <a:p>
            <a:pPr lvl="2"/>
            <a:r>
              <a:rPr lang="en-US" sz="2200" dirty="0"/>
              <a:t>Aspirin</a:t>
            </a:r>
          </a:p>
          <a:p>
            <a:pPr lvl="2"/>
            <a:r>
              <a:rPr lang="en-US" sz="2200" dirty="0"/>
              <a:t>Clopidogrel (Plavix)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NSAIDs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0921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0"/>
            <a:ext cx="8382000" cy="2209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715089" y="3429000"/>
            <a:ext cx="5334000" cy="914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Cardiology Pharmacy Resident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81689" y="2286000"/>
            <a:ext cx="8763000" cy="1371600"/>
          </a:xfrm>
        </p:spPr>
        <p:txBody>
          <a:bodyPr/>
          <a:lstStyle/>
          <a:p>
            <a:r>
              <a:rPr lang="en-US" dirty="0" smtClean="0"/>
              <a:t>Kristen </a:t>
            </a:r>
            <a:r>
              <a:rPr lang="en-US" dirty="0" err="1" smtClean="0"/>
              <a:t>Tasca</a:t>
            </a:r>
            <a:r>
              <a:rPr lang="en-US" dirty="0" smtClean="0"/>
              <a:t>, Pharm 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4419600" cy="1981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Chlorpheniramine</a:t>
            </a:r>
            <a:r>
              <a:rPr lang="en-US" dirty="0" smtClean="0"/>
              <a:t> (</a:t>
            </a:r>
            <a:r>
              <a:rPr lang="en-US" dirty="0" err="1" smtClean="0"/>
              <a:t>Coricidin</a:t>
            </a:r>
            <a:r>
              <a:rPr lang="en-US" dirty="0" smtClean="0"/>
              <a:t> HBP)</a:t>
            </a:r>
          </a:p>
          <a:p>
            <a:pPr lvl="1"/>
            <a:r>
              <a:rPr lang="en-US" dirty="0" smtClean="0"/>
              <a:t>Variety of available formulations</a:t>
            </a:r>
          </a:p>
          <a:p>
            <a:pPr lvl="1"/>
            <a:endParaRPr lang="en-US" sz="1500" dirty="0" smtClean="0"/>
          </a:p>
          <a:p>
            <a:pPr lvl="1"/>
            <a:endParaRPr lang="en-US" sz="1500" dirty="0"/>
          </a:p>
          <a:p>
            <a:pPr marL="457200" lvl="1" indent="0">
              <a:buNone/>
            </a:pPr>
            <a:endParaRPr lang="en-US" sz="1500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Cough and Cold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5618" r="26499"/>
          <a:stretch/>
        </p:blipFill>
        <p:spPr>
          <a:xfrm>
            <a:off x="5585518" y="3657600"/>
            <a:ext cx="1501082" cy="268279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10831" t="11309" r="12416" b="6819"/>
          <a:stretch/>
        </p:blipFill>
        <p:spPr>
          <a:xfrm>
            <a:off x="1066800" y="3962400"/>
            <a:ext cx="1949529" cy="207951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800600" y="1828800"/>
            <a:ext cx="441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 pitchFamily="18" charset="2"/>
              <a:buChar char=""/>
              <a:defRPr sz="26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400" kern="1200" spc="1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200" kern="1200" spc="1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800" kern="1200" spc="1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Guaifenesin</a:t>
            </a:r>
            <a:r>
              <a:rPr lang="en-US" dirty="0" smtClean="0"/>
              <a:t>  (Robitussin)</a:t>
            </a:r>
          </a:p>
          <a:p>
            <a:pPr lvl="1"/>
            <a:r>
              <a:rPr lang="en-US" dirty="0" smtClean="0"/>
              <a:t>Variety of available formulations</a:t>
            </a:r>
          </a:p>
          <a:p>
            <a:pPr lvl="1"/>
            <a:endParaRPr lang="en-US" sz="1500" dirty="0" smtClean="0"/>
          </a:p>
          <a:p>
            <a:pPr lvl="1"/>
            <a:endParaRPr lang="en-US" sz="1500" dirty="0" smtClean="0"/>
          </a:p>
          <a:p>
            <a:pPr marL="457200" lvl="1" indent="0">
              <a:buFont typeface="Wingdings" pitchFamily="2" charset="2"/>
              <a:buNone/>
            </a:pPr>
            <a:endParaRPr lang="en-US" sz="1500" dirty="0" smtClean="0"/>
          </a:p>
          <a:p>
            <a:endParaRPr lang="en-US" dirty="0" smtClean="0"/>
          </a:p>
          <a:p>
            <a:pPr marL="457200" lvl="1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513316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Pseudoephedrine Products</a:t>
            </a:r>
          </a:p>
          <a:p>
            <a:pPr lvl="1"/>
            <a:r>
              <a:rPr lang="en-US" dirty="0" smtClean="0"/>
              <a:t>Sudafed</a:t>
            </a:r>
          </a:p>
          <a:p>
            <a:pPr lvl="1"/>
            <a:r>
              <a:rPr lang="en-US" dirty="0" smtClean="0"/>
              <a:t>Advil Cold and Sinus</a:t>
            </a:r>
          </a:p>
          <a:p>
            <a:pPr lvl="1"/>
            <a:r>
              <a:rPr lang="en-US" dirty="0" err="1" smtClean="0"/>
              <a:t>DayQuil</a:t>
            </a:r>
            <a:r>
              <a:rPr lang="en-US" dirty="0" smtClean="0"/>
              <a:t>-D</a:t>
            </a:r>
            <a:endParaRPr lang="en-US" dirty="0"/>
          </a:p>
          <a:p>
            <a:pPr lvl="1"/>
            <a:r>
              <a:rPr lang="en-US" dirty="0" err="1" smtClean="0"/>
              <a:t>NyQuil</a:t>
            </a:r>
            <a:r>
              <a:rPr lang="en-US" dirty="0"/>
              <a:t>-</a:t>
            </a:r>
            <a:r>
              <a:rPr lang="en-US" dirty="0" smtClean="0"/>
              <a:t>D</a:t>
            </a:r>
          </a:p>
          <a:p>
            <a:pPr lvl="1"/>
            <a:r>
              <a:rPr lang="en-US" dirty="0" smtClean="0"/>
              <a:t>Claritin-D</a:t>
            </a:r>
          </a:p>
          <a:p>
            <a:pPr lvl="1"/>
            <a:r>
              <a:rPr lang="en-US" dirty="0" err="1" smtClean="0"/>
              <a:t>Mucinex</a:t>
            </a:r>
            <a:r>
              <a:rPr lang="en-US" dirty="0" smtClean="0"/>
              <a:t>-D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err="1" smtClean="0"/>
              <a:t>Phenylephrine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Sudafed PE</a:t>
            </a:r>
          </a:p>
          <a:p>
            <a:pPr lvl="1"/>
            <a:r>
              <a:rPr lang="en-US" dirty="0" err="1" smtClean="0"/>
              <a:t>DayQuil</a:t>
            </a:r>
            <a:endParaRPr lang="en-US" dirty="0"/>
          </a:p>
          <a:p>
            <a:pPr lvl="1"/>
            <a:r>
              <a:rPr lang="en-US" dirty="0" smtClean="0"/>
              <a:t>Nyquil Sinus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295400"/>
          </a:xfrm>
        </p:spPr>
        <p:txBody>
          <a:bodyPr/>
          <a:lstStyle/>
          <a:p>
            <a:r>
              <a:rPr lang="en-US" dirty="0" smtClean="0"/>
              <a:t>Do not Use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035" t="3379" b="6489"/>
          <a:stretch/>
        </p:blipFill>
        <p:spPr>
          <a:xfrm>
            <a:off x="5555781" y="1852322"/>
            <a:ext cx="3131019" cy="469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the Labels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/>
          <a:srcRect l="5783" t="3070" r="6229" b="2803"/>
          <a:stretch/>
        </p:blipFill>
        <p:spPr>
          <a:xfrm>
            <a:off x="3387529" y="1735364"/>
            <a:ext cx="2384055" cy="4894036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/>
          <a:srcRect l="4618" t="3376" b="13603"/>
          <a:stretch/>
        </p:blipFill>
        <p:spPr>
          <a:xfrm>
            <a:off x="2234607" y="3263614"/>
            <a:ext cx="5232994" cy="2967880"/>
          </a:xfrm>
          <a:ln w="28575" cmpd="sng"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2209800" y="5696261"/>
            <a:ext cx="5257801" cy="552139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1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0921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0"/>
            <a:ext cx="8382000" cy="2209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715089" y="3429000"/>
            <a:ext cx="5334000" cy="914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Specialty Practice Pharmacist 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Cardio-thoracic Surgery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81689" y="2209800"/>
            <a:ext cx="8763000" cy="1371600"/>
          </a:xfrm>
        </p:spPr>
        <p:txBody>
          <a:bodyPr/>
          <a:lstStyle/>
          <a:p>
            <a:r>
              <a:rPr lang="en-US" sz="6000" dirty="0" smtClean="0"/>
              <a:t>Erik </a:t>
            </a:r>
            <a:r>
              <a:rPr lang="en-US" sz="6000" dirty="0" err="1" smtClean="0"/>
              <a:t>abel</a:t>
            </a:r>
            <a:r>
              <a:rPr lang="en-US" sz="6000" dirty="0" smtClean="0"/>
              <a:t>, Pharm D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129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3660" cy="1054394"/>
          </a:xfrm>
        </p:spPr>
        <p:txBody>
          <a:bodyPr/>
          <a:lstStyle/>
          <a:p>
            <a:r>
              <a:rPr lang="en-US" sz="5000" dirty="0" err="1" smtClean="0"/>
              <a:t>Antiarrhythmic</a:t>
            </a:r>
            <a:r>
              <a:rPr lang="en-US" sz="5000" dirty="0" smtClean="0"/>
              <a:t> drugs</a:t>
            </a:r>
            <a:endParaRPr lang="en-US" sz="5000" dirty="0"/>
          </a:p>
        </p:txBody>
      </p:sp>
      <p:pic>
        <p:nvPicPr>
          <p:cNvPr id="5" name="Picture 7" descr="clip_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44812"/>
            <a:ext cx="86868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4724401" cy="4834129"/>
          </a:xfrm>
        </p:spPr>
        <p:txBody>
          <a:bodyPr>
            <a:normAutofit/>
          </a:bodyPr>
          <a:lstStyle/>
          <a:p>
            <a:r>
              <a:rPr lang="en-US" dirty="0" smtClean="0"/>
              <a:t>Be your own best advocate</a:t>
            </a:r>
          </a:p>
          <a:p>
            <a:pPr lvl="1"/>
            <a:r>
              <a:rPr lang="en-US" dirty="0" smtClean="0"/>
              <a:t>Allergies?</a:t>
            </a:r>
          </a:p>
          <a:p>
            <a:pPr lvl="1"/>
            <a:r>
              <a:rPr lang="en-US" dirty="0" smtClean="0"/>
              <a:t>Stopped meds ...Why?</a:t>
            </a:r>
          </a:p>
          <a:p>
            <a:pPr lvl="1"/>
            <a:r>
              <a:rPr lang="en-US" dirty="0" smtClean="0"/>
              <a:t>New medication?</a:t>
            </a:r>
          </a:p>
          <a:p>
            <a:pPr lvl="2"/>
            <a:r>
              <a:rPr lang="en-US" dirty="0" smtClean="0"/>
              <a:t>Risks?</a:t>
            </a:r>
          </a:p>
          <a:p>
            <a:pPr lvl="1"/>
            <a:r>
              <a:rPr lang="en-US" dirty="0" smtClean="0"/>
              <a:t>Interactions?</a:t>
            </a:r>
          </a:p>
          <a:p>
            <a:pPr lvl="1"/>
            <a:r>
              <a:rPr lang="en-US" dirty="0" smtClean="0"/>
              <a:t>Adherence? </a:t>
            </a:r>
          </a:p>
          <a:p>
            <a:pPr lvl="1"/>
            <a:r>
              <a:rPr lang="en-US" dirty="0" smtClean="0"/>
              <a:t>Cost?</a:t>
            </a:r>
          </a:p>
          <a:p>
            <a:pPr lvl="1">
              <a:buNone/>
            </a:pPr>
            <a:endParaRPr lang="en-US" sz="1800" dirty="0" smtClean="0"/>
          </a:p>
          <a:p>
            <a:r>
              <a:rPr lang="en-US" dirty="0" smtClean="0"/>
              <a:t>Be compliant for the best outcome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Help myself? </a:t>
            </a:r>
            <a:endParaRPr lang="en-US" dirty="0"/>
          </a:p>
        </p:txBody>
      </p:sp>
      <p:pic>
        <p:nvPicPr>
          <p:cNvPr id="2050" name="Picture 2" descr="http://www.beststock.us/images/invest-money.jpg"/>
          <p:cNvPicPr>
            <a:picLocks noChangeAspect="1" noChangeArrowheads="1"/>
          </p:cNvPicPr>
          <p:nvPr/>
        </p:nvPicPr>
        <p:blipFill>
          <a:blip r:embed="rId2" cstate="print"/>
          <a:srcRect t="1463" b="7418"/>
          <a:stretch>
            <a:fillRect/>
          </a:stretch>
        </p:blipFill>
        <p:spPr bwMode="auto">
          <a:xfrm>
            <a:off x="5410200" y="1752600"/>
            <a:ext cx="3467100" cy="474688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324600" y="4114800"/>
            <a:ext cx="15240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Time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://www.appliancist.com/whirlpool-super-premium-espresso-refrigerator-20ri-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2971800" cy="5105401"/>
          </a:xfrm>
          <a:prstGeom prst="rect">
            <a:avLst/>
          </a:prstGeom>
          <a:noFill/>
        </p:spPr>
      </p:pic>
      <p:pic>
        <p:nvPicPr>
          <p:cNvPr id="2054" name="Picture 6" descr="http://www.itpros.com/components/com_virtuemart/shop_image/product/42LH30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5090" y="1600200"/>
            <a:ext cx="5876510" cy="4191000"/>
          </a:xfrm>
          <a:prstGeom prst="rect">
            <a:avLst/>
          </a:prstGeom>
          <a:noFill/>
        </p:spPr>
      </p:pic>
      <p:pic>
        <p:nvPicPr>
          <p:cNvPr id="2058" name="Picture 10" descr="http://www.emeryreddy.com/wp-content/uploads/2012/06/prescription-drugs.jpg"/>
          <p:cNvPicPr>
            <a:picLocks noChangeAspect="1" noChangeArrowheads="1"/>
          </p:cNvPicPr>
          <p:nvPr/>
        </p:nvPicPr>
        <p:blipFill>
          <a:blip r:embed="rId5" cstate="print"/>
          <a:srcRect b="11570"/>
          <a:stretch>
            <a:fillRect/>
          </a:stretch>
        </p:blipFill>
        <p:spPr bwMode="auto">
          <a:xfrm>
            <a:off x="152400" y="1447800"/>
            <a:ext cx="8839200" cy="525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Coordinate your care</a:t>
            </a:r>
          </a:p>
          <a:p>
            <a:pPr lvl="1"/>
            <a:r>
              <a:rPr lang="en-US" dirty="0" smtClean="0"/>
              <a:t>Talk to all your healthcare providers</a:t>
            </a:r>
          </a:p>
          <a:p>
            <a:pPr lvl="1"/>
            <a:r>
              <a:rPr lang="en-US" dirty="0" smtClean="0"/>
              <a:t>Planning for procedures?</a:t>
            </a:r>
          </a:p>
          <a:p>
            <a:pPr lvl="1"/>
            <a:r>
              <a:rPr lang="en-US" dirty="0" smtClean="0"/>
              <a:t>Refills?</a:t>
            </a:r>
          </a:p>
          <a:p>
            <a:pPr lvl="1"/>
            <a:r>
              <a:rPr lang="en-US" dirty="0" smtClean="0"/>
              <a:t>Ask questions</a:t>
            </a:r>
          </a:p>
          <a:p>
            <a:pPr lvl="2"/>
            <a:r>
              <a:rPr lang="en-US" dirty="0" smtClean="0"/>
              <a:t>Primary Care Physician, Cardiologist</a:t>
            </a:r>
          </a:p>
          <a:p>
            <a:pPr lvl="2"/>
            <a:r>
              <a:rPr lang="en-US" dirty="0" smtClean="0"/>
              <a:t>Pharmacist</a:t>
            </a:r>
          </a:p>
          <a:p>
            <a:pPr lvl="2"/>
            <a:r>
              <a:rPr lang="en-US" dirty="0" smtClean="0"/>
              <a:t>Dentist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Help myself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834228"/>
              </p:ext>
            </p:extLst>
          </p:nvPr>
        </p:nvGraphicFramePr>
        <p:xfrm>
          <a:off x="2476500" y="2286000"/>
          <a:ext cx="4191000" cy="376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Name</a:t>
                      </a:r>
                      <a:r>
                        <a:rPr lang="en-US" sz="2200" baseline="0" dirty="0" smtClean="0"/>
                        <a:t>  (</a:t>
                      </a:r>
                      <a:r>
                        <a:rPr lang="en-US" sz="2200" dirty="0" smtClean="0"/>
                        <a:t>Brand Name)</a:t>
                      </a:r>
                      <a:endParaRPr lang="en-US" sz="22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Quinidine</a:t>
                      </a:r>
                      <a:r>
                        <a:rPr lang="en-US" dirty="0" smtClean="0"/>
                        <a:t>  (</a:t>
                      </a:r>
                      <a:r>
                        <a:rPr lang="en-US" dirty="0" err="1" smtClean="0"/>
                        <a:t>Quinaglute</a:t>
                      </a:r>
                      <a:r>
                        <a:rPr lang="en-US" dirty="0" smtClean="0"/>
                        <a:t>®, </a:t>
                      </a:r>
                      <a:r>
                        <a:rPr lang="en-US" dirty="0" err="1" smtClean="0"/>
                        <a:t>Quinidex</a:t>
                      </a:r>
                      <a:r>
                        <a:rPr lang="en-US" dirty="0" smtClean="0"/>
                        <a:t>®)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Disopyramide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Norpace</a:t>
                      </a:r>
                      <a:r>
                        <a:rPr lang="en-US" baseline="0" dirty="0" smtClean="0"/>
                        <a:t>®)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Mexiletine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Mexitil</a:t>
                      </a:r>
                      <a:r>
                        <a:rPr lang="en-US" dirty="0" smtClean="0"/>
                        <a:t>®)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Flecainide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Tambocor</a:t>
                      </a:r>
                      <a:r>
                        <a:rPr lang="en-US" baseline="0" dirty="0" smtClean="0"/>
                        <a:t>®)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Propafenone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Rythmol</a:t>
                      </a:r>
                      <a:r>
                        <a:rPr lang="en-US" dirty="0" smtClean="0"/>
                        <a:t>®, </a:t>
                      </a:r>
                      <a:r>
                        <a:rPr lang="en-US" dirty="0" err="1" smtClean="0"/>
                        <a:t>Rythmol</a:t>
                      </a:r>
                      <a:r>
                        <a:rPr lang="en-US" dirty="0" smtClean="0"/>
                        <a:t> SR®)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Amiodarone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Cordarone</a:t>
                      </a:r>
                      <a:r>
                        <a:rPr lang="en-US" dirty="0" smtClean="0"/>
                        <a:t>®, </a:t>
                      </a:r>
                      <a:r>
                        <a:rPr lang="en-US" dirty="0" err="1" smtClean="0"/>
                        <a:t>Pacerone</a:t>
                      </a:r>
                      <a:r>
                        <a:rPr lang="en-US" dirty="0" smtClean="0"/>
                        <a:t>®)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Dofetilide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Tikosyn</a:t>
                      </a:r>
                      <a:r>
                        <a:rPr lang="en-US" dirty="0" smtClean="0"/>
                        <a:t>®)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Dronedarone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Multaq</a:t>
                      </a:r>
                      <a:r>
                        <a:rPr lang="en-US" dirty="0" smtClean="0"/>
                        <a:t>®)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Sotalol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Betapace</a:t>
                      </a:r>
                      <a:r>
                        <a:rPr lang="en-US" dirty="0" smtClean="0"/>
                        <a:t>®, </a:t>
                      </a:r>
                      <a:r>
                        <a:rPr lang="en-US" dirty="0" err="1" smtClean="0"/>
                        <a:t>Betapace</a:t>
                      </a:r>
                      <a:r>
                        <a:rPr lang="en-US" dirty="0" smtClean="0"/>
                        <a:t> AF®)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054394"/>
          </a:xfrm>
        </p:spPr>
        <p:txBody>
          <a:bodyPr/>
          <a:lstStyle/>
          <a:p>
            <a:r>
              <a:rPr lang="en-US" sz="5000" dirty="0" err="1" smtClean="0"/>
              <a:t>Antiarrhythmic</a:t>
            </a:r>
            <a:r>
              <a:rPr lang="en-US" sz="5000" dirty="0" smtClean="0"/>
              <a:t> drugs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0921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0"/>
            <a:ext cx="8382000" cy="2209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715089" y="3429000"/>
            <a:ext cx="5334000" cy="914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Specialty Practice Pharmacist 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Cardiology/Cardio-thoracic Surgery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81689" y="2209800"/>
            <a:ext cx="8763000" cy="1371600"/>
          </a:xfrm>
        </p:spPr>
        <p:txBody>
          <a:bodyPr/>
          <a:lstStyle/>
          <a:p>
            <a:r>
              <a:rPr lang="en-US" sz="5000" dirty="0" smtClean="0"/>
              <a:t>Kevin </a:t>
            </a:r>
            <a:r>
              <a:rPr lang="en-US" sz="5000" dirty="0" err="1" smtClean="0"/>
              <a:t>Kissling</a:t>
            </a:r>
            <a:r>
              <a:rPr lang="en-US" sz="5000" dirty="0" smtClean="0"/>
              <a:t>, Pharm D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5129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/>
              </a:buClr>
            </a:pPr>
            <a:r>
              <a:rPr lang="en-US" sz="2600" dirty="0" smtClean="0">
                <a:solidFill>
                  <a:srgbClr val="FFFFFF"/>
                </a:solidFill>
              </a:rPr>
              <a:t>Commonly referred to as “blood thinners”</a:t>
            </a:r>
          </a:p>
          <a:p>
            <a:pPr>
              <a:buClr>
                <a:schemeClr val="bg2"/>
              </a:buClr>
            </a:pPr>
            <a:r>
              <a:rPr lang="en-US" sz="2600" dirty="0" smtClean="0">
                <a:solidFill>
                  <a:srgbClr val="FFFFFF"/>
                </a:solidFill>
              </a:rPr>
              <a:t>Used for 2 primary reasons:</a:t>
            </a:r>
          </a:p>
          <a:p>
            <a:pPr marL="971550" lvl="1" indent="-514350">
              <a:buClr>
                <a:schemeClr val="bg2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</a:rPr>
              <a:t>Prevent a new clot from forming</a:t>
            </a:r>
          </a:p>
          <a:p>
            <a:pPr marL="1371600" lvl="2" indent="-514350">
              <a:buClr>
                <a:schemeClr val="bg2"/>
              </a:buClr>
            </a:pPr>
            <a:r>
              <a:rPr lang="en-US" sz="2000" dirty="0" smtClean="0">
                <a:solidFill>
                  <a:srgbClr val="FFFFFF"/>
                </a:solidFill>
              </a:rPr>
              <a:t>Atrial Fibrillation</a:t>
            </a:r>
          </a:p>
          <a:p>
            <a:pPr marL="1371600" lvl="2" indent="-514350">
              <a:buClr>
                <a:schemeClr val="bg2"/>
              </a:buClr>
            </a:pPr>
            <a:r>
              <a:rPr lang="en-US" sz="2000" dirty="0" smtClean="0">
                <a:solidFill>
                  <a:srgbClr val="FFFFFF"/>
                </a:solidFill>
              </a:rPr>
              <a:t>Other high risk states</a:t>
            </a:r>
          </a:p>
          <a:p>
            <a:pPr marL="1371600" lvl="2" indent="-514350">
              <a:buClr>
                <a:schemeClr val="bg2"/>
              </a:buClr>
            </a:pPr>
            <a:endParaRPr lang="en-US" sz="2000" dirty="0">
              <a:solidFill>
                <a:srgbClr val="FFFFFF"/>
              </a:solidFill>
            </a:endParaRPr>
          </a:p>
          <a:p>
            <a:pPr marL="971550" lvl="1" indent="-514350">
              <a:buClr>
                <a:schemeClr val="bg2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</a:rPr>
              <a:t>Treat an existing clot</a:t>
            </a:r>
          </a:p>
          <a:p>
            <a:pPr marL="1371600" lvl="2" indent="-514350">
              <a:buClr>
                <a:schemeClr val="bg2"/>
              </a:buClr>
            </a:pPr>
            <a:r>
              <a:rPr lang="en-US" sz="2000" dirty="0" smtClean="0">
                <a:solidFill>
                  <a:srgbClr val="FFFFFF"/>
                </a:solidFill>
              </a:rPr>
              <a:t>Pulmonary Embolism (PE)</a:t>
            </a:r>
          </a:p>
          <a:p>
            <a:pPr marL="1371600" lvl="2" indent="-514350">
              <a:buClr>
                <a:schemeClr val="bg2"/>
              </a:buClr>
            </a:pPr>
            <a:r>
              <a:rPr lang="en-US" sz="2000" dirty="0" smtClean="0">
                <a:solidFill>
                  <a:srgbClr val="FFFFFF"/>
                </a:solidFill>
              </a:rPr>
              <a:t>Deep </a:t>
            </a:r>
            <a:r>
              <a:rPr lang="en-US" sz="2000" dirty="0">
                <a:solidFill>
                  <a:srgbClr val="FFFFFF"/>
                </a:solidFill>
              </a:rPr>
              <a:t>V</a:t>
            </a:r>
            <a:r>
              <a:rPr lang="en-US" sz="2000" dirty="0" smtClean="0">
                <a:solidFill>
                  <a:srgbClr val="FFFFFF"/>
                </a:solidFill>
              </a:rPr>
              <a:t>ein Thrombosis (DVT)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Anticoagulants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48868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2"/>
              </a:buClr>
            </a:pPr>
            <a:r>
              <a:rPr lang="en-US" sz="2600" dirty="0" smtClean="0">
                <a:solidFill>
                  <a:srgbClr val="FFFFFF"/>
                </a:solidFill>
              </a:rPr>
              <a:t>Drug of choice for more than 50 years</a:t>
            </a:r>
          </a:p>
          <a:p>
            <a:pPr>
              <a:buClr>
                <a:schemeClr val="bg2"/>
              </a:buClr>
            </a:pPr>
            <a:r>
              <a:rPr lang="en-US" sz="2600" dirty="0" smtClean="0">
                <a:solidFill>
                  <a:srgbClr val="FFFFFF"/>
                </a:solidFill>
              </a:rPr>
              <a:t>Requires monitoring of PT/INR</a:t>
            </a:r>
          </a:p>
          <a:p>
            <a:pPr lvl="1">
              <a:buClr>
                <a:schemeClr val="bg2"/>
              </a:buClr>
            </a:pPr>
            <a:r>
              <a:rPr lang="en-US" sz="2400" dirty="0" smtClean="0">
                <a:solidFill>
                  <a:srgbClr val="FFFFFF"/>
                </a:solidFill>
              </a:rPr>
              <a:t>Reflects level of anticoagulation</a:t>
            </a:r>
          </a:p>
          <a:p>
            <a:pPr lvl="1">
              <a:buClr>
                <a:schemeClr val="bg2"/>
              </a:buClr>
            </a:pPr>
            <a:r>
              <a:rPr lang="en-US" sz="2400" dirty="0" smtClean="0">
                <a:solidFill>
                  <a:srgbClr val="FFFFFF"/>
                </a:solidFill>
              </a:rPr>
              <a:t>Allows for daily dose to be adjusted</a:t>
            </a:r>
          </a:p>
          <a:p>
            <a:pPr>
              <a:buClr>
                <a:schemeClr val="bg2"/>
              </a:buClr>
            </a:pPr>
            <a:r>
              <a:rPr lang="en-US" sz="2600" dirty="0" smtClean="0">
                <a:solidFill>
                  <a:srgbClr val="FFFFFF"/>
                </a:solidFill>
              </a:rPr>
              <a:t>Effect can be reversed with Vitamin K</a:t>
            </a:r>
          </a:p>
          <a:p>
            <a:pPr>
              <a:buClr>
                <a:schemeClr val="bg2"/>
              </a:buClr>
            </a:pPr>
            <a:r>
              <a:rPr lang="en-US" sz="2600" dirty="0" smtClean="0">
                <a:solidFill>
                  <a:srgbClr val="FFFFFF"/>
                </a:solidFill>
              </a:rPr>
              <a:t>Diet can effect control</a:t>
            </a:r>
          </a:p>
          <a:p>
            <a:pPr lvl="1">
              <a:buClr>
                <a:schemeClr val="bg2"/>
              </a:buClr>
            </a:pPr>
            <a:r>
              <a:rPr lang="en-US" sz="2400" dirty="0" smtClean="0">
                <a:solidFill>
                  <a:srgbClr val="FFFFFF"/>
                </a:solidFill>
              </a:rPr>
              <a:t>Key is consistency, not avoidance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Warfarin (Coumadin®)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40886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/>
              </a:buClr>
            </a:pPr>
            <a:r>
              <a:rPr lang="en-US" sz="2600" dirty="0" smtClean="0">
                <a:solidFill>
                  <a:srgbClr val="FFFFFF"/>
                </a:solidFill>
              </a:rPr>
              <a:t>Dabigatran (</a:t>
            </a:r>
            <a:r>
              <a:rPr lang="en-US" sz="2600" dirty="0" err="1" smtClean="0">
                <a:solidFill>
                  <a:srgbClr val="FFFFFF"/>
                </a:solidFill>
              </a:rPr>
              <a:t>Pradaxa</a:t>
            </a:r>
            <a:r>
              <a:rPr lang="en-US" sz="2600" dirty="0" smtClean="0">
                <a:solidFill>
                  <a:srgbClr val="FFFFFF"/>
                </a:solidFill>
              </a:rPr>
              <a:t>®)</a:t>
            </a:r>
          </a:p>
          <a:p>
            <a:pPr lvl="1">
              <a:buClr>
                <a:schemeClr val="bg2"/>
              </a:buClr>
            </a:pPr>
            <a:r>
              <a:rPr lang="en-US" sz="2400" dirty="0" smtClean="0">
                <a:solidFill>
                  <a:srgbClr val="FFFFFF"/>
                </a:solidFill>
              </a:rPr>
              <a:t>Must be taken twice daily</a:t>
            </a:r>
          </a:p>
          <a:p>
            <a:pPr lvl="1">
              <a:buClr>
                <a:schemeClr val="bg2"/>
              </a:buClr>
            </a:pPr>
            <a:r>
              <a:rPr lang="en-US" sz="2400" dirty="0" smtClean="0">
                <a:solidFill>
                  <a:srgbClr val="FFFFFF"/>
                </a:solidFill>
              </a:rPr>
              <a:t>Must be stored in original packaging</a:t>
            </a:r>
          </a:p>
          <a:p>
            <a:pPr>
              <a:buClr>
                <a:schemeClr val="bg2"/>
              </a:buClr>
            </a:pPr>
            <a:r>
              <a:rPr lang="en-US" sz="2600" dirty="0" err="1" smtClean="0">
                <a:solidFill>
                  <a:srgbClr val="FFFFFF"/>
                </a:solidFill>
              </a:rPr>
              <a:t>Rivaroxaban</a:t>
            </a:r>
            <a:r>
              <a:rPr lang="en-US" sz="2600" dirty="0" smtClean="0">
                <a:solidFill>
                  <a:srgbClr val="FFFFFF"/>
                </a:solidFill>
              </a:rPr>
              <a:t> (</a:t>
            </a:r>
            <a:r>
              <a:rPr lang="en-US" sz="2600" dirty="0" err="1" smtClean="0">
                <a:solidFill>
                  <a:srgbClr val="FFFFFF"/>
                </a:solidFill>
              </a:rPr>
              <a:t>Xarelto</a:t>
            </a:r>
            <a:r>
              <a:rPr lang="en-US" sz="2600" dirty="0" smtClean="0">
                <a:solidFill>
                  <a:srgbClr val="FFFFFF"/>
                </a:solidFill>
              </a:rPr>
              <a:t>®)</a:t>
            </a:r>
          </a:p>
          <a:p>
            <a:pPr lvl="1">
              <a:buClr>
                <a:schemeClr val="bg2"/>
              </a:buClr>
            </a:pPr>
            <a:r>
              <a:rPr lang="en-US" sz="2400" dirty="0" smtClean="0">
                <a:solidFill>
                  <a:srgbClr val="FFFFFF"/>
                </a:solidFill>
              </a:rPr>
              <a:t>Once daily dosing</a:t>
            </a:r>
          </a:p>
          <a:p>
            <a:pPr lvl="1">
              <a:buClr>
                <a:schemeClr val="bg2"/>
              </a:buClr>
            </a:pPr>
            <a:r>
              <a:rPr lang="en-US" sz="2400" dirty="0" smtClean="0">
                <a:solidFill>
                  <a:srgbClr val="FFFFFF"/>
                </a:solidFill>
              </a:rPr>
              <a:t>Should be taken with the evening meal</a:t>
            </a:r>
          </a:p>
          <a:p>
            <a:pPr>
              <a:buClr>
                <a:schemeClr val="bg2"/>
              </a:buClr>
            </a:pPr>
            <a:r>
              <a:rPr lang="en-US" sz="2600" dirty="0" err="1" smtClean="0">
                <a:solidFill>
                  <a:srgbClr val="FFFFFF"/>
                </a:solidFill>
              </a:rPr>
              <a:t>Apixaban</a:t>
            </a:r>
            <a:r>
              <a:rPr lang="en-US" sz="2600" dirty="0" smtClean="0">
                <a:solidFill>
                  <a:srgbClr val="FFFFFF"/>
                </a:solidFill>
              </a:rPr>
              <a:t> (</a:t>
            </a:r>
            <a:r>
              <a:rPr lang="en-US" sz="2600" dirty="0" err="1" smtClean="0">
                <a:solidFill>
                  <a:srgbClr val="FFFFFF"/>
                </a:solidFill>
              </a:rPr>
              <a:t>Eliquis</a:t>
            </a:r>
            <a:r>
              <a:rPr lang="en-US" sz="2600" dirty="0" smtClean="0">
                <a:solidFill>
                  <a:srgbClr val="FFFFFF"/>
                </a:solidFill>
              </a:rPr>
              <a:t>®)</a:t>
            </a:r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5847"/>
            <a:ext cx="9144000" cy="1054394"/>
          </a:xfrm>
        </p:spPr>
        <p:txBody>
          <a:bodyPr/>
          <a:lstStyle/>
          <a:p>
            <a:r>
              <a:rPr lang="en-US" sz="5000" dirty="0" smtClean="0"/>
              <a:t>The New Anticoagulants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5252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/>
              </a:buClr>
            </a:pPr>
            <a:r>
              <a:rPr lang="en-US" sz="2600" dirty="0" smtClean="0">
                <a:solidFill>
                  <a:srgbClr val="FFFFFF"/>
                </a:solidFill>
              </a:rPr>
              <a:t>Take as directed</a:t>
            </a:r>
          </a:p>
          <a:p>
            <a:pPr>
              <a:buClr>
                <a:schemeClr val="bg2"/>
              </a:buClr>
            </a:pPr>
            <a:r>
              <a:rPr lang="en-US" sz="2600" dirty="0" smtClean="0">
                <a:solidFill>
                  <a:srgbClr val="FFFFFF"/>
                </a:solidFill>
              </a:rPr>
              <a:t>Alert healthcare workers you are taking</a:t>
            </a:r>
          </a:p>
          <a:p>
            <a:pPr lvl="1">
              <a:buClr>
                <a:schemeClr val="bg2"/>
              </a:buClr>
            </a:pPr>
            <a:r>
              <a:rPr lang="en-US" sz="2400" dirty="0" smtClean="0">
                <a:solidFill>
                  <a:srgbClr val="FFFFFF"/>
                </a:solidFill>
              </a:rPr>
              <a:t>Have a plan for invasive procedures</a:t>
            </a:r>
            <a:endParaRPr lang="en-US" sz="2400" dirty="0">
              <a:solidFill>
                <a:srgbClr val="FFFFFF"/>
              </a:solidFill>
            </a:endParaRPr>
          </a:p>
          <a:p>
            <a:pPr lvl="1">
              <a:buClr>
                <a:schemeClr val="bg2"/>
              </a:buClr>
            </a:pPr>
            <a:r>
              <a:rPr lang="en-US" sz="2400" dirty="0" smtClean="0">
                <a:solidFill>
                  <a:srgbClr val="FFFFFF"/>
                </a:solidFill>
              </a:rPr>
              <a:t>Screen for drug interactions</a:t>
            </a:r>
          </a:p>
          <a:p>
            <a:pPr lvl="1">
              <a:buClr>
                <a:schemeClr val="bg2"/>
              </a:buClr>
            </a:pPr>
            <a:r>
              <a:rPr lang="en-US" sz="2400" dirty="0" smtClean="0">
                <a:solidFill>
                  <a:srgbClr val="FFFFFF"/>
                </a:solidFill>
              </a:rPr>
              <a:t>Safety in emergent situations</a:t>
            </a:r>
          </a:p>
          <a:p>
            <a:pPr>
              <a:buClr>
                <a:schemeClr val="bg2"/>
              </a:buClr>
            </a:pPr>
            <a:r>
              <a:rPr lang="en-US" sz="2600" dirty="0" smtClean="0">
                <a:solidFill>
                  <a:srgbClr val="FFFFFF"/>
                </a:solidFill>
              </a:rPr>
              <a:t>Be mindful of signs of bleeding</a:t>
            </a:r>
          </a:p>
          <a:p>
            <a:pPr lvl="1">
              <a:buClr>
                <a:schemeClr val="bg2"/>
              </a:buClr>
            </a:pPr>
            <a:r>
              <a:rPr lang="en-US" sz="2400" dirty="0" smtClean="0">
                <a:solidFill>
                  <a:srgbClr val="FFFFFF"/>
                </a:solidFill>
              </a:rPr>
              <a:t>Blood in urine, stool</a:t>
            </a:r>
          </a:p>
          <a:p>
            <a:pPr lvl="1">
              <a:buClr>
                <a:schemeClr val="bg2"/>
              </a:buClr>
            </a:pPr>
            <a:r>
              <a:rPr lang="en-US" sz="2400" dirty="0" smtClean="0">
                <a:solidFill>
                  <a:srgbClr val="FFFFFF"/>
                </a:solidFill>
              </a:rPr>
              <a:t>Seek medical attention for persistent bleeding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5847"/>
            <a:ext cx="8839200" cy="1054394"/>
          </a:xfrm>
        </p:spPr>
        <p:txBody>
          <a:bodyPr/>
          <a:lstStyle/>
          <a:p>
            <a:r>
              <a:rPr lang="en-US" sz="4400" dirty="0" smtClean="0"/>
              <a:t>Tips for All Anticoagulants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550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485</TotalTime>
  <Words>716</Words>
  <Application>Microsoft Office PowerPoint</Application>
  <PresentationFormat>On-screen Show (4:3)</PresentationFormat>
  <Paragraphs>193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Grid</vt:lpstr>
      <vt:lpstr>Mended Hearts </vt:lpstr>
      <vt:lpstr>Mike Boyd, Pharm D </vt:lpstr>
      <vt:lpstr>Antiarrhythmic drugs</vt:lpstr>
      <vt:lpstr>Antiarrhythmic drugs</vt:lpstr>
      <vt:lpstr>Kevin Kissling, Pharm D </vt:lpstr>
      <vt:lpstr>Anticoagulants</vt:lpstr>
      <vt:lpstr>Warfarin (Coumadin®)</vt:lpstr>
      <vt:lpstr>The New Anticoagulants</vt:lpstr>
      <vt:lpstr>Tips for All Anticoagulants</vt:lpstr>
      <vt:lpstr>Danielle Blais, Pharm D </vt:lpstr>
      <vt:lpstr>Coronary Artery disease </vt:lpstr>
      <vt:lpstr>Coronary Artery Disease </vt:lpstr>
      <vt:lpstr>Protect your Stent </vt:lpstr>
      <vt:lpstr>Pamela burcham, Pharm D </vt:lpstr>
      <vt:lpstr>High Cholesterol</vt:lpstr>
      <vt:lpstr>What to watch out for</vt:lpstr>
      <vt:lpstr>Kerry pickworth, Pharm D </vt:lpstr>
      <vt:lpstr>Heart failure </vt:lpstr>
      <vt:lpstr>Drugs used to treat </vt:lpstr>
      <vt:lpstr>Water Pills </vt:lpstr>
      <vt:lpstr>Sajni patel, Pharm D </vt:lpstr>
      <vt:lpstr>Aches, Pains, and Fevers</vt:lpstr>
      <vt:lpstr>Do Not Use </vt:lpstr>
      <vt:lpstr>Avoid NSAIDs</vt:lpstr>
      <vt:lpstr>Kristen Tasca, Pharm D </vt:lpstr>
      <vt:lpstr>Cough and Cold</vt:lpstr>
      <vt:lpstr>Do not Use </vt:lpstr>
      <vt:lpstr>Check the Labels</vt:lpstr>
      <vt:lpstr>Erik abel, Pharm D </vt:lpstr>
      <vt:lpstr>How can I Help myself? </vt:lpstr>
      <vt:lpstr>How can I Help myself </vt:lpstr>
    </vt:vector>
  </TitlesOfParts>
  <Company>OSUMC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Mended Hearts</dc:title>
  <dc:creator>pier01</dc:creator>
  <cp:lastModifiedBy>Jeff</cp:lastModifiedBy>
  <cp:revision>28</cp:revision>
  <dcterms:created xsi:type="dcterms:W3CDTF">2013-01-07T22:45:16Z</dcterms:created>
  <dcterms:modified xsi:type="dcterms:W3CDTF">2013-01-18T01:08:29Z</dcterms:modified>
</cp:coreProperties>
</file>